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83" r:id="rId3"/>
    <p:sldId id="277" r:id="rId4"/>
    <p:sldId id="278" r:id="rId5"/>
    <p:sldId id="279" r:id="rId6"/>
    <p:sldId id="282" r:id="rId7"/>
    <p:sldId id="281" r:id="rId8"/>
    <p:sldId id="289" r:id="rId9"/>
    <p:sldId id="290" r:id="rId10"/>
    <p:sldId id="292" r:id="rId11"/>
    <p:sldId id="291" r:id="rId12"/>
    <p:sldId id="293" r:id="rId13"/>
    <p:sldId id="276" r:id="rId14"/>
    <p:sldId id="280" r:id="rId15"/>
    <p:sldId id="284" r:id="rId16"/>
    <p:sldId id="285" r:id="rId17"/>
    <p:sldId id="286" r:id="rId18"/>
    <p:sldId id="287"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97" autoAdjust="0"/>
    <p:restoredTop sz="88710" autoAdjust="0"/>
  </p:normalViewPr>
  <p:slideViewPr>
    <p:cSldViewPr>
      <p:cViewPr varScale="1">
        <p:scale>
          <a:sx n="64" d="100"/>
          <a:sy n="64" d="100"/>
        </p:scale>
        <p:origin x="-153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904B9E-7E4C-4251-B0BD-79635D642B7D}" type="datetimeFigureOut">
              <a:rPr lang="en-US" smtClean="0"/>
              <a:pPr/>
              <a:t>9/5/2021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B2D806-464D-469A-8B77-9C315709E1E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904B9E-7E4C-4251-B0BD-79635D642B7D}" type="datetimeFigureOut">
              <a:rPr lang="en-US" smtClean="0"/>
              <a:pPr/>
              <a:t>9/5/2021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B2D806-464D-469A-8B77-9C315709E1E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904B9E-7E4C-4251-B0BD-79635D642B7D}" type="datetimeFigureOut">
              <a:rPr lang="en-US" smtClean="0"/>
              <a:pPr/>
              <a:t>9/5/2021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B2D806-464D-469A-8B77-9C315709E1E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904B9E-7E4C-4251-B0BD-79635D642B7D}" type="datetimeFigureOut">
              <a:rPr lang="en-US" smtClean="0"/>
              <a:pPr/>
              <a:t>9/5/2021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B2D806-464D-469A-8B77-9C315709E1E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04B9E-7E4C-4251-B0BD-79635D642B7D}" type="datetimeFigureOut">
              <a:rPr lang="en-US" smtClean="0"/>
              <a:pPr/>
              <a:t>9/5/2021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B2D806-464D-469A-8B77-9C315709E1E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904B9E-7E4C-4251-B0BD-79635D642B7D}" type="datetimeFigureOut">
              <a:rPr lang="en-US" smtClean="0"/>
              <a:pPr/>
              <a:t>9/5/2021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B2D806-464D-469A-8B77-9C315709E1E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904B9E-7E4C-4251-B0BD-79635D642B7D}" type="datetimeFigureOut">
              <a:rPr lang="en-US" smtClean="0"/>
              <a:pPr/>
              <a:t>9/5/2021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B2D806-464D-469A-8B77-9C315709E1E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904B9E-7E4C-4251-B0BD-79635D642B7D}" type="datetimeFigureOut">
              <a:rPr lang="en-US" smtClean="0"/>
              <a:pPr/>
              <a:t>9/5/2021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B2D806-464D-469A-8B77-9C315709E1E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04B9E-7E4C-4251-B0BD-79635D642B7D}" type="datetimeFigureOut">
              <a:rPr lang="en-US" smtClean="0"/>
              <a:pPr/>
              <a:t>9/5/2021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B2D806-464D-469A-8B77-9C315709E1E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04B9E-7E4C-4251-B0BD-79635D642B7D}" type="datetimeFigureOut">
              <a:rPr lang="en-US" smtClean="0"/>
              <a:pPr/>
              <a:t>9/5/2021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B2D806-464D-469A-8B77-9C315709E1E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04B9E-7E4C-4251-B0BD-79635D642B7D}" type="datetimeFigureOut">
              <a:rPr lang="en-US" smtClean="0"/>
              <a:pPr/>
              <a:t>9/5/2021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B2D806-464D-469A-8B77-9C315709E1E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04B9E-7E4C-4251-B0BD-79635D642B7D}" type="datetimeFigureOut">
              <a:rPr lang="en-US" smtClean="0"/>
              <a:pPr/>
              <a:t>9/5/2021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2D806-464D-469A-8B77-9C315709E1E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smtClean="0"/>
              <a:t>   </a:t>
            </a:r>
            <a:endParaRPr lang="en-GB" sz="2400"/>
          </a:p>
        </p:txBody>
      </p:sp>
      <p:sp>
        <p:nvSpPr>
          <p:cNvPr id="8" name="Text Placeholder 7"/>
          <p:cNvSpPr>
            <a:spLocks noGrp="1"/>
          </p:cNvSpPr>
          <p:nvPr>
            <p:ph sz="half" idx="2"/>
          </p:nvPr>
        </p:nvSpPr>
        <p:spPr/>
        <p:txBody>
          <a:bodyPr>
            <a:normAutofit/>
          </a:bodyPr>
          <a:lstStyle/>
          <a:p>
            <a:pPr algn="ctr">
              <a:buNone/>
            </a:pPr>
            <a:r>
              <a:rPr lang="en-GB" b="1" smtClean="0"/>
              <a:t>Heroes as Narrators in Georgian Folktales</a:t>
            </a:r>
          </a:p>
          <a:p>
            <a:pPr>
              <a:buNone/>
            </a:pPr>
            <a:endParaRPr lang="en-GB" smtClean="0"/>
          </a:p>
          <a:p>
            <a:pPr>
              <a:buNone/>
            </a:pPr>
            <a:endParaRPr lang="en-GB" smtClean="0"/>
          </a:p>
          <a:p>
            <a:pPr algn="ctr">
              <a:buNone/>
            </a:pPr>
            <a:r>
              <a:rPr lang="en-GB" smtClean="0"/>
              <a:t>Elene Gogiashvili</a:t>
            </a:r>
          </a:p>
          <a:p>
            <a:pPr algn="ctr">
              <a:buNone/>
            </a:pPr>
            <a:endParaRPr lang="en-GB" smtClean="0"/>
          </a:p>
          <a:p>
            <a:pPr algn="ctr">
              <a:buNone/>
            </a:pPr>
            <a:r>
              <a:rPr lang="en-GB" sz="1400" smtClean="0"/>
              <a:t>Ivane Javakhishvili Tbilisi State University</a:t>
            </a:r>
          </a:p>
          <a:p>
            <a:pPr algn="ctr">
              <a:buNone/>
            </a:pPr>
            <a:r>
              <a:rPr lang="en-GB" sz="1400" smtClean="0"/>
              <a:t>Department of Folkloristics</a:t>
            </a:r>
            <a:endParaRPr lang="en-GB" sz="1400"/>
          </a:p>
        </p:txBody>
      </p:sp>
      <p:pic>
        <p:nvPicPr>
          <p:cNvPr id="6" name="Content Placeholder 5" descr="თავაქარაშვილი ხატაელები.jpg"/>
          <p:cNvPicPr>
            <a:picLocks noGrp="1" noChangeAspect="1"/>
          </p:cNvPicPr>
          <p:nvPr>
            <p:ph sz="half" idx="1"/>
          </p:nvPr>
        </p:nvPicPr>
        <p:blipFill>
          <a:blip r:embed="rId2"/>
          <a:stretch>
            <a:fillRect/>
          </a:stretch>
        </p:blipFill>
        <p:spPr>
          <a:xfrm>
            <a:off x="857224" y="714356"/>
            <a:ext cx="3775538" cy="54000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   </a:t>
            </a:r>
            <a:endParaRPr lang="en-GB"/>
          </a:p>
        </p:txBody>
      </p:sp>
      <p:sp>
        <p:nvSpPr>
          <p:cNvPr id="3" name="Content Placeholder 2"/>
          <p:cNvSpPr>
            <a:spLocks noGrp="1"/>
          </p:cNvSpPr>
          <p:nvPr>
            <p:ph idx="1"/>
          </p:nvPr>
        </p:nvSpPr>
        <p:spPr>
          <a:xfrm>
            <a:off x="457200" y="1000108"/>
            <a:ext cx="8229600" cy="5126055"/>
          </a:xfrm>
        </p:spPr>
        <p:txBody>
          <a:bodyPr/>
          <a:lstStyle/>
          <a:p>
            <a:pPr>
              <a:buNone/>
            </a:pPr>
            <a:r>
              <a:rPr lang="en-GB" smtClean="0"/>
              <a:t>He asked us to show him the bread we ate. We gave him our bread. Blood trickled from the bread. ‘Do you see how full of blood your world is? In my times, milk used to trickle from bread. I would not like to live in your evil world. Please pray to return me to my previous condition!’ We prayed and the giant turned into the skull again. That was my story.</a:t>
            </a:r>
          </a:p>
          <a:p>
            <a:pPr>
              <a:buNone/>
            </a:pP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  </a:t>
            </a:r>
            <a:endParaRPr lang="en-GB"/>
          </a:p>
        </p:txBody>
      </p:sp>
      <p:sp>
        <p:nvSpPr>
          <p:cNvPr id="3" name="Content Placeholder 2"/>
          <p:cNvSpPr>
            <a:spLocks noGrp="1"/>
          </p:cNvSpPr>
          <p:nvPr>
            <p:ph idx="1"/>
          </p:nvPr>
        </p:nvSpPr>
        <p:spPr>
          <a:xfrm>
            <a:off x="457200" y="714356"/>
            <a:ext cx="8229600" cy="5786478"/>
          </a:xfrm>
        </p:spPr>
        <p:txBody>
          <a:bodyPr>
            <a:normAutofit fontScale="92500" lnSpcReduction="20000"/>
          </a:bodyPr>
          <a:lstStyle/>
          <a:p>
            <a:pPr>
              <a:buNone/>
            </a:pPr>
            <a:r>
              <a:rPr lang="en-GB" smtClean="0"/>
              <a:t>Finally, Amiran told his story: Once I saw a red river. I went to its mouth in the mountain and saw a black giant sitting on the hill. He was holding his spear in front of him. When he dozed, he cut his forehead on the spear and bled profusely. That’s why the water in the river was red. I asked the </a:t>
            </a:r>
            <a:r>
              <a:rPr lang="en-GB" smtClean="0"/>
              <a:t>black </a:t>
            </a:r>
            <a:r>
              <a:rPr lang="en-US" smtClean="0"/>
              <a:t>giant</a:t>
            </a:r>
            <a:r>
              <a:rPr lang="en-GB" smtClean="0"/>
              <a:t> </a:t>
            </a:r>
            <a:r>
              <a:rPr lang="en-GB" smtClean="0"/>
              <a:t>what was going on. He answered: ‘I am waiting for a white giant. He is accompanying a beautiful woman. I want to steal the woman from him. When they approach us, the beauty of the woman will brighten up the world.  Please wake me up and wait while I am wrestling with the white giant. If you see that the white giant is stronger than me, then scream. The </a:t>
            </a:r>
            <a:r>
              <a:rPr lang="en-GB" smtClean="0"/>
              <a:t>white </a:t>
            </a:r>
            <a:r>
              <a:rPr lang="en-GB" smtClean="0"/>
              <a:t>giant </a:t>
            </a:r>
            <a:r>
              <a:rPr lang="en-GB" smtClean="0"/>
              <a:t>will be scared and run away.’ The giant fell asleep</a:t>
            </a:r>
            <a:r>
              <a:rPr lang="en-GB" smtClean="0"/>
              <a:t>. </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GB"/>
          </a:p>
        </p:txBody>
      </p:sp>
      <p:sp>
        <p:nvSpPr>
          <p:cNvPr id="3" name="Content Placeholder 2"/>
          <p:cNvSpPr>
            <a:spLocks noGrp="1"/>
          </p:cNvSpPr>
          <p:nvPr>
            <p:ph idx="1"/>
          </p:nvPr>
        </p:nvSpPr>
        <p:spPr>
          <a:xfrm>
            <a:off x="457200" y="785794"/>
            <a:ext cx="8229600" cy="5340369"/>
          </a:xfrm>
        </p:spPr>
        <p:txBody>
          <a:bodyPr>
            <a:normAutofit fontScale="92500" lnSpcReduction="10000"/>
          </a:bodyPr>
          <a:lstStyle/>
          <a:p>
            <a:pPr>
              <a:buNone/>
            </a:pPr>
            <a:r>
              <a:rPr lang="en-GB" smtClean="0"/>
              <a:t>Finally, the white giant and the beautiful woman arrived. I woke the black giant and they started to fight. The black giant beat the white giant, but he got wounded and died too. The woman asked me to bury the dead giants. I brought a chart. The woman put the corpses on the chart. One giant’s leg dropped from the chart. The woman asked me to set the leg right. I tried but I could not even raise the leg of the giant. The woman became angry and left me. That was my story. </a:t>
            </a:r>
          </a:p>
          <a:p>
            <a:pPr>
              <a:buNone/>
            </a:pPr>
            <a:r>
              <a:rPr lang="en-GB" smtClean="0"/>
              <a:t>The three knights swore eternal friendship to each other</a:t>
            </a:r>
            <a:r>
              <a:rPr lang="en-GB" smtClean="0"/>
              <a:t>. </a:t>
            </a:r>
            <a:endParaRPr lang="en-GB"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i="1" smtClean="0"/>
              <a:t>The</a:t>
            </a:r>
            <a:r>
              <a:rPr lang="en-GB" sz="2800" smtClean="0"/>
              <a:t> </a:t>
            </a:r>
            <a:r>
              <a:rPr lang="en-GB" sz="2800" i="1" smtClean="0"/>
              <a:t>Tale of the Three Knights</a:t>
            </a:r>
            <a:r>
              <a:rPr lang="en-GB" sz="2800" smtClean="0"/>
              <a:t> </a:t>
            </a:r>
            <a:br>
              <a:rPr lang="en-GB" sz="2800" smtClean="0"/>
            </a:br>
            <a:r>
              <a:rPr lang="en-GB" sz="2800" smtClean="0"/>
              <a:t>in a frame</a:t>
            </a:r>
            <a:endParaRPr lang="en-GB" sz="2800"/>
          </a:p>
        </p:txBody>
      </p:sp>
      <p:graphicFrame>
        <p:nvGraphicFramePr>
          <p:cNvPr id="8" name="Content Placeholder 7"/>
          <p:cNvGraphicFramePr>
            <a:graphicFrameLocks noGrp="1"/>
          </p:cNvGraphicFramePr>
          <p:nvPr>
            <p:ph idx="1"/>
          </p:nvPr>
        </p:nvGraphicFramePr>
        <p:xfrm>
          <a:off x="714348" y="1428736"/>
          <a:ext cx="7751298" cy="4378304"/>
        </p:xfrm>
        <a:graphic>
          <a:graphicData uri="http://schemas.openxmlformats.org/drawingml/2006/table">
            <a:tbl>
              <a:tblPr>
                <a:tableStyleId>{775DCB02-9BB8-47FD-8907-85C794F793BA}</a:tableStyleId>
              </a:tblPr>
              <a:tblGrid>
                <a:gridCol w="2335237"/>
                <a:gridCol w="3446584"/>
                <a:gridCol w="1969477"/>
              </a:tblGrid>
              <a:tr h="714379">
                <a:tc gridSpan="3">
                  <a:txBody>
                    <a:bodyPr/>
                    <a:lstStyle/>
                    <a:p>
                      <a:pPr algn="ctr"/>
                      <a:r>
                        <a:rPr lang="en-GB" sz="1800" kern="1200" smtClean="0">
                          <a:solidFill>
                            <a:schemeClr val="dk1"/>
                          </a:solidFill>
                          <a:latin typeface="+mn-lt"/>
                          <a:ea typeface="+mn-ea"/>
                          <a:cs typeface="+mn-cs"/>
                        </a:rPr>
                        <a:t>Amiran, Tariel and Rostom meet each other and tell their</a:t>
                      </a:r>
                      <a:r>
                        <a:rPr lang="en-GB" sz="1800" kern="1200" baseline="0" smtClean="0">
                          <a:solidFill>
                            <a:schemeClr val="dk1"/>
                          </a:solidFill>
                          <a:latin typeface="+mn-lt"/>
                          <a:ea typeface="+mn-ea"/>
                          <a:cs typeface="+mn-cs"/>
                        </a:rPr>
                        <a:t> stories.</a:t>
                      </a:r>
                      <a:endParaRPr lang="en-GB"/>
                    </a:p>
                  </a:txBody>
                  <a:tcPr/>
                </a:tc>
                <a:tc hMerge="1">
                  <a:txBody>
                    <a:bodyPr/>
                    <a:lstStyle/>
                    <a:p>
                      <a:endParaRPr lang="en-GB"/>
                    </a:p>
                  </a:txBody>
                  <a:tcPr/>
                </a:tc>
                <a:tc hMerge="1">
                  <a:txBody>
                    <a:bodyPr/>
                    <a:lstStyle/>
                    <a:p>
                      <a:endParaRPr lang="en-GB"/>
                    </a:p>
                  </a:txBody>
                  <a:tcPr/>
                </a:tc>
              </a:tr>
              <a:tr h="1608037">
                <a:tc rowSpan="2">
                  <a:txBody>
                    <a:bodyPr/>
                    <a:lstStyle/>
                    <a:p>
                      <a:r>
                        <a:rPr lang="de-DE" smtClean="0"/>
                        <a:t>Amiran´s</a:t>
                      </a:r>
                      <a:r>
                        <a:rPr lang="de-DE" baseline="0" smtClean="0"/>
                        <a:t> tale</a:t>
                      </a:r>
                      <a:endParaRPr lang="en-GB"/>
                    </a:p>
                  </a:txBody>
                  <a:tcPr/>
                </a:tc>
                <a:tc>
                  <a:txBody>
                    <a:bodyPr/>
                    <a:lstStyle/>
                    <a:p>
                      <a:r>
                        <a:rPr lang="de-DE" smtClean="0"/>
                        <a:t>Tariel´s tale</a:t>
                      </a:r>
                      <a:endParaRPr lang="ka-GE" smtClean="0"/>
                    </a:p>
                    <a:p>
                      <a:endParaRPr lang="ka-GE" smtClean="0"/>
                    </a:p>
                    <a:p>
                      <a:endParaRPr lang="ka-GE" smtClean="0"/>
                    </a:p>
                    <a:p>
                      <a:endParaRPr lang="ka-GE" smtClean="0"/>
                    </a:p>
                    <a:p>
                      <a:endParaRPr lang="en-GB"/>
                    </a:p>
                  </a:txBody>
                  <a:tcP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rowSpan="2">
                  <a:txBody>
                    <a:bodyPr/>
                    <a:lstStyle/>
                    <a:p>
                      <a:r>
                        <a:rPr lang="de-DE" smtClean="0"/>
                        <a:t>Rostom´s</a:t>
                      </a:r>
                      <a:r>
                        <a:rPr lang="de-DE" baseline="0" smtClean="0"/>
                        <a:t> tale</a:t>
                      </a:r>
                      <a:endParaRPr lang="en-GB"/>
                    </a:p>
                  </a:txBody>
                  <a:tcPr/>
                </a:tc>
              </a:tr>
              <a:tr h="2055888">
                <a:tc vMerge="1">
                  <a:txBody>
                    <a:bodyPr/>
                    <a:lstStyle/>
                    <a:p>
                      <a:endParaRPr lang="en-GB"/>
                    </a:p>
                  </a:txBody>
                  <a:tcPr/>
                </a:tc>
                <a:tc>
                  <a:txBody>
                    <a:bodyPr/>
                    <a:lstStyle/>
                    <a:p>
                      <a:r>
                        <a:rPr lang="de-DE" smtClean="0"/>
                        <a:t>Inserted story</a:t>
                      </a:r>
                      <a:r>
                        <a:rPr lang="de-DE" baseline="0" smtClean="0"/>
                        <a:t> in the Tariel´s tale</a:t>
                      </a:r>
                      <a:endParaRPr lang="en-GB"/>
                    </a:p>
                  </a:txBody>
                  <a:tcPr>
                    <a:lnT w="12700" cap="flat" cmpd="sng" algn="ctr">
                      <a:solidFill>
                        <a:schemeClr val="tx1"/>
                      </a:solidFill>
                      <a:prstDash val="solid"/>
                      <a:round/>
                      <a:headEnd type="none" w="med" len="med"/>
                      <a:tailEnd type="none" w="med" len="med"/>
                    </a:lnT>
                    <a:lnBlToTr w="12700" cap="flat" cmpd="sng" algn="ctr">
                      <a:noFill/>
                      <a:prstDash val="solid"/>
                      <a:round/>
                      <a:headEnd type="none" w="med" len="med"/>
                      <a:tailEnd type="none" w="med" len="med"/>
                    </a:lnBlToTr>
                  </a:tcPr>
                </a:tc>
                <a:tc vMerge="1">
                  <a:txBody>
                    <a:bodyPr/>
                    <a:lstStyle/>
                    <a:p>
                      <a:endParaRPr lang="en-GB"/>
                    </a:p>
                  </a:txBody>
                  <a:tcPr/>
                </a:tc>
              </a:tr>
            </a:tbl>
          </a:graphicData>
        </a:graphic>
      </p:graphicFrame>
      <p:graphicFrame>
        <p:nvGraphicFramePr>
          <p:cNvPr id="10" name="Table 9"/>
          <p:cNvGraphicFramePr>
            <a:graphicFrameLocks noGrp="1"/>
          </p:cNvGraphicFramePr>
          <p:nvPr/>
        </p:nvGraphicFramePr>
        <p:xfrm>
          <a:off x="714348" y="5857892"/>
          <a:ext cx="7709096" cy="393895"/>
        </p:xfrm>
        <a:graphic>
          <a:graphicData uri="http://schemas.openxmlformats.org/drawingml/2006/table">
            <a:tbl>
              <a:tblPr/>
              <a:tblGrid>
                <a:gridCol w="7709096"/>
              </a:tblGrid>
              <a:tr h="393895">
                <a:tc>
                  <a:txBody>
                    <a:bodyPr/>
                    <a:lstStyle/>
                    <a:p>
                      <a:pPr algn="ctr"/>
                      <a:r>
                        <a:rPr lang="en-GB" sz="1800" kern="1200" smtClean="0">
                          <a:solidFill>
                            <a:schemeClr val="tx1"/>
                          </a:solidFill>
                          <a:latin typeface="+mn-lt"/>
                          <a:ea typeface="+mn-ea"/>
                          <a:cs typeface="+mn-cs"/>
                        </a:rPr>
                        <a:t>The three knights swear eternal friendship to each other.</a:t>
                      </a:r>
                      <a:endParaRPr lang="en-GB"/>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noFill/>
                      <a:prstDash val="soli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The stories have folkloric origins related with the motifs:</a:t>
            </a:r>
            <a:endParaRPr lang="en-US"/>
          </a:p>
        </p:txBody>
      </p:sp>
      <p:sp>
        <p:nvSpPr>
          <p:cNvPr id="3" name="Content Placeholder 2"/>
          <p:cNvSpPr>
            <a:spLocks noGrp="1"/>
          </p:cNvSpPr>
          <p:nvPr>
            <p:ph idx="1"/>
          </p:nvPr>
        </p:nvSpPr>
        <p:spPr/>
        <p:txBody>
          <a:bodyPr>
            <a:normAutofit/>
          </a:bodyPr>
          <a:lstStyle/>
          <a:p>
            <a:endParaRPr lang="en-GB" sz="2800" smtClean="0"/>
          </a:p>
          <a:p>
            <a:r>
              <a:rPr lang="en-GB" sz="2800" smtClean="0"/>
              <a:t>Mot. D1311.8: Divination by head</a:t>
            </a:r>
          </a:p>
          <a:p>
            <a:r>
              <a:rPr lang="en-GB" sz="2800" smtClean="0"/>
              <a:t>Mot. D 1610.5: Speaking head</a:t>
            </a:r>
          </a:p>
          <a:p>
            <a:r>
              <a:rPr lang="en-GB" sz="2800" smtClean="0"/>
              <a:t>Mot. F 531.1.0.1.1: Beautiful giantess</a:t>
            </a:r>
          </a:p>
          <a:p>
            <a:r>
              <a:rPr lang="en-GB" sz="2800" smtClean="0"/>
              <a:t>Mot. F 531: A person of enormous size </a:t>
            </a:r>
          </a:p>
          <a:p>
            <a:r>
              <a:rPr lang="en-GB" sz="2800" smtClean="0"/>
              <a:t>Mot. F 531.2.3: Giants skull holds a man seated </a:t>
            </a:r>
          </a:p>
          <a:p>
            <a:r>
              <a:rPr lang="en-GB" sz="2800" smtClean="0"/>
              <a:t>Mot. F 531.6.8.3.3: Giants wrestle with each other </a:t>
            </a:r>
          </a:p>
          <a:p>
            <a:r>
              <a:rPr lang="en-GB" sz="2800" smtClean="0"/>
              <a:t>Mot. F 302.4: Man obtains power over fairy mistress</a:t>
            </a:r>
            <a:endParaRPr lang="en-US" sz="2800" smtClean="0"/>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798760"/>
          </a:xfrm>
        </p:spPr>
        <p:txBody>
          <a:bodyPr>
            <a:normAutofit/>
          </a:bodyPr>
          <a:lstStyle/>
          <a:p>
            <a:r>
              <a:rPr lang="en-GB" sz="2400" smtClean="0"/>
              <a:t>Amiran is a son of the pagan goddess, but his godfather is Jesus Christ. </a:t>
            </a:r>
            <a:r>
              <a:rPr lang="en-US" sz="2400" smtClean="0"/>
              <a:t/>
            </a:r>
            <a:br>
              <a:rPr lang="en-US" sz="2400" smtClean="0"/>
            </a:br>
            <a:endParaRPr lang="en-US" sz="2400"/>
          </a:p>
        </p:txBody>
      </p:sp>
      <p:pic>
        <p:nvPicPr>
          <p:cNvPr id="6" name="Content Placeholder 5" descr="FB_IMG_1628931728629.jpg"/>
          <p:cNvPicPr>
            <a:picLocks noGrp="1" noChangeAspect="1"/>
          </p:cNvPicPr>
          <p:nvPr>
            <p:ph idx="1"/>
          </p:nvPr>
        </p:nvPicPr>
        <p:blipFill>
          <a:blip r:embed="rId2"/>
          <a:stretch>
            <a:fillRect/>
          </a:stretch>
        </p:blipFill>
        <p:spPr>
          <a:xfrm>
            <a:off x="4040187" y="323056"/>
            <a:ext cx="4181475" cy="5753100"/>
          </a:xfrm>
        </p:spPr>
      </p:pic>
      <p:sp>
        <p:nvSpPr>
          <p:cNvPr id="5" name="Text Placeholder 4"/>
          <p:cNvSpPr>
            <a:spLocks noGrp="1"/>
          </p:cNvSpPr>
          <p:nvPr>
            <p:ph type="body" sz="half" idx="2"/>
          </p:nvPr>
        </p:nvSpPr>
        <p:spPr>
          <a:xfrm>
            <a:off x="457200" y="4286256"/>
            <a:ext cx="3008313" cy="1839907"/>
          </a:xfrm>
        </p:spPr>
        <p:txBody>
          <a:bodyPr>
            <a:normAutofit/>
          </a:bodyPr>
          <a:lstStyle/>
          <a:p>
            <a:r>
              <a:rPr lang="de-DE" sz="2000" smtClean="0"/>
              <a:t>Illustration </a:t>
            </a:r>
          </a:p>
          <a:p>
            <a:r>
              <a:rPr lang="de-DE" sz="2000" smtClean="0"/>
              <a:t>by </a:t>
            </a:r>
          </a:p>
          <a:p>
            <a:r>
              <a:rPr lang="de-DE" sz="2000" smtClean="0"/>
              <a:t>Tamar Khoshtaria</a:t>
            </a:r>
            <a:endParaRPr lang="en-US"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de-DE" sz="2000" smtClean="0"/>
              <a:t>  Tariel – distinguished by his wild character as symbolized by his wearing the panther´s skin, an image of a passionate person and true love.</a:t>
            </a:r>
            <a:endParaRPr lang="en-US" sz="2000"/>
          </a:p>
        </p:txBody>
      </p:sp>
      <p:pic>
        <p:nvPicPr>
          <p:cNvPr id="10" name="Content Placeholder 9" descr="20200519_165648.jpg"/>
          <p:cNvPicPr>
            <a:picLocks noGrp="1" noChangeAspect="1"/>
          </p:cNvPicPr>
          <p:nvPr>
            <p:ph sz="half" idx="1"/>
          </p:nvPr>
        </p:nvPicPr>
        <p:blipFill>
          <a:blip r:embed="rId2" cstate="print"/>
          <a:stretch>
            <a:fillRect/>
          </a:stretch>
        </p:blipFill>
        <p:spPr>
          <a:xfrm>
            <a:off x="888714" y="1600200"/>
            <a:ext cx="3175571" cy="4525963"/>
          </a:xfrm>
        </p:spPr>
      </p:pic>
      <p:sp>
        <p:nvSpPr>
          <p:cNvPr id="12" name="Content Placeholder 11"/>
          <p:cNvSpPr>
            <a:spLocks noGrp="1"/>
          </p:cNvSpPr>
          <p:nvPr>
            <p:ph sz="half" idx="2"/>
          </p:nvPr>
        </p:nvSpPr>
        <p:spPr>
          <a:xfrm>
            <a:off x="4714876" y="1500174"/>
            <a:ext cx="4038600" cy="4525963"/>
          </a:xfrm>
        </p:spPr>
        <p:txBody>
          <a:bodyPr>
            <a:normAutofit fontScale="92500" lnSpcReduction="10000"/>
          </a:bodyPr>
          <a:lstStyle/>
          <a:p>
            <a:pPr>
              <a:buNone/>
            </a:pPr>
            <a:r>
              <a:rPr lang="en-GB" sz="2000" smtClean="0"/>
              <a:t>“The history of the poem makes it worthy of perusal, for it has been in a unique manner the book of a nation for seven hundred years; down to our own days the young people learned it by heart; every woman was expected to know every word of it, and on her marriage to carry a copy of it to her new home.”</a:t>
            </a:r>
          </a:p>
          <a:p>
            <a:pPr algn="r">
              <a:buNone/>
            </a:pPr>
            <a:endParaRPr lang="en-GB" sz="2000" smtClean="0"/>
          </a:p>
          <a:p>
            <a:pPr algn="r">
              <a:buNone/>
            </a:pPr>
            <a:r>
              <a:rPr lang="en-GB" sz="2000" smtClean="0"/>
              <a:t>Marjory Wardrop, the first English translator of </a:t>
            </a:r>
            <a:r>
              <a:rPr lang="en-GB" sz="2000" i="1" smtClean="0"/>
              <a:t>The Knight in the Panther’s Skin</a:t>
            </a:r>
          </a:p>
          <a:p>
            <a:pPr algn="r">
              <a:buNone/>
            </a:pPr>
            <a:endParaRPr lang="en-GB" sz="2000" i="1" smtClean="0"/>
          </a:p>
          <a:p>
            <a:pPr algn="r">
              <a:buNone/>
            </a:pPr>
            <a:r>
              <a:rPr lang="en-GB" sz="2000" smtClean="0"/>
              <a:t>Illustration by Irakli Toidze </a:t>
            </a:r>
            <a:endParaRPr lang="en-US"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z="2400" smtClean="0"/>
              <a:t>Rostom – a character </a:t>
            </a:r>
            <a:r>
              <a:rPr lang="en-GB" sz="2400" smtClean="0"/>
              <a:t>who fought and killed his own son Sohrab in the battle.</a:t>
            </a:r>
            <a:br>
              <a:rPr lang="en-GB" sz="2400" smtClean="0"/>
            </a:br>
            <a:endParaRPr lang="en-US" sz="2400"/>
          </a:p>
        </p:txBody>
      </p:sp>
      <p:pic>
        <p:nvPicPr>
          <p:cNvPr id="5" name="Content Placeholder 4" descr="rostammournssohrab-e1469502604927.jpg"/>
          <p:cNvPicPr>
            <a:picLocks noGrp="1" noChangeAspect="1"/>
          </p:cNvPicPr>
          <p:nvPr>
            <p:ph sz="half" idx="1"/>
          </p:nvPr>
        </p:nvPicPr>
        <p:blipFill>
          <a:blip r:embed="rId2"/>
          <a:stretch>
            <a:fillRect/>
          </a:stretch>
        </p:blipFill>
        <p:spPr>
          <a:xfrm>
            <a:off x="457200" y="1843881"/>
            <a:ext cx="4038600" cy="4038600"/>
          </a:xfrm>
        </p:spPr>
      </p:pic>
      <p:sp>
        <p:nvSpPr>
          <p:cNvPr id="4" name="Content Placeholder 3"/>
          <p:cNvSpPr>
            <a:spLocks noGrp="1"/>
          </p:cNvSpPr>
          <p:nvPr>
            <p:ph sz="half" idx="2"/>
          </p:nvPr>
        </p:nvSpPr>
        <p:spPr/>
        <p:txBody>
          <a:bodyPr>
            <a:normAutofit fontScale="92500"/>
          </a:bodyPr>
          <a:lstStyle/>
          <a:p>
            <a:pPr>
              <a:buNone/>
            </a:pPr>
            <a:endParaRPr lang="en-GB" smtClean="0"/>
          </a:p>
          <a:p>
            <a:pPr>
              <a:buNone/>
            </a:pPr>
            <a:r>
              <a:rPr lang="en-GB" smtClean="0"/>
              <a:t>The stories of Rostam and Sohrab became part of Georgian folklore. </a:t>
            </a:r>
          </a:p>
          <a:p>
            <a:pPr>
              <a:buNone/>
            </a:pPr>
            <a:endParaRPr lang="en-GB" smtClean="0"/>
          </a:p>
          <a:p>
            <a:pPr>
              <a:buNone/>
            </a:pPr>
            <a:r>
              <a:rPr lang="en-GB" smtClean="0"/>
              <a:t>The horse of Rostom, called </a:t>
            </a:r>
            <a:r>
              <a:rPr lang="en-GB" i="1" smtClean="0"/>
              <a:t>Raksh</a:t>
            </a:r>
            <a:r>
              <a:rPr lang="en-GB" smtClean="0"/>
              <a:t>, became a universal name of a fairy-tale winged horse in Georgian lexica (‘Rashi’). </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GB" sz="3600" smtClean="0"/>
              <a:t>In ethnographic reality and everyday Georgian vocabulary</a:t>
            </a:r>
            <a:endParaRPr lang="en-US" sz="3600"/>
          </a:p>
        </p:txBody>
      </p:sp>
      <p:sp>
        <p:nvSpPr>
          <p:cNvPr id="3" name="Content Placeholder 2"/>
          <p:cNvSpPr>
            <a:spLocks noGrp="1"/>
          </p:cNvSpPr>
          <p:nvPr>
            <p:ph sz="half" idx="1"/>
          </p:nvPr>
        </p:nvSpPr>
        <p:spPr/>
        <p:txBody>
          <a:bodyPr>
            <a:normAutofit/>
          </a:bodyPr>
          <a:lstStyle/>
          <a:p>
            <a:endParaRPr lang="en-GB" smtClean="0"/>
          </a:p>
          <a:p>
            <a:pPr>
              <a:buNone/>
            </a:pPr>
            <a:r>
              <a:rPr lang="en-GB" smtClean="0"/>
              <a:t>‘Tariel’ is a synonym of a handsome and powerful young man. </a:t>
            </a:r>
          </a:p>
          <a:p>
            <a:pPr>
              <a:buNone/>
            </a:pPr>
            <a:endParaRPr lang="en-GB" smtClean="0"/>
          </a:p>
          <a:p>
            <a:pPr>
              <a:buNone/>
            </a:pPr>
            <a:r>
              <a:rPr lang="en-GB" smtClean="0"/>
              <a:t>‘Amiran’ and ‘Rostom’ mean strong and well-built men.</a:t>
            </a:r>
            <a:endParaRPr lang="en-US" smtClean="0"/>
          </a:p>
          <a:p>
            <a:endParaRPr lang="en-US"/>
          </a:p>
        </p:txBody>
      </p:sp>
      <p:pic>
        <p:nvPicPr>
          <p:cNvPr id="9" name="Content Placeholder 8" descr="20200519_165604.jpg"/>
          <p:cNvPicPr>
            <a:picLocks noGrp="1" noChangeAspect="1"/>
          </p:cNvPicPr>
          <p:nvPr>
            <p:ph sz="half" idx="2"/>
          </p:nvPr>
        </p:nvPicPr>
        <p:blipFill>
          <a:blip r:embed="rId2" cstate="print"/>
          <a:stretch>
            <a:fillRect/>
          </a:stretch>
        </p:blipFill>
        <p:spPr>
          <a:xfrm>
            <a:off x="5012552" y="1600200"/>
            <a:ext cx="3309896"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   </a:t>
            </a:r>
            <a:endParaRPr lang="en-US"/>
          </a:p>
        </p:txBody>
      </p:sp>
      <p:sp>
        <p:nvSpPr>
          <p:cNvPr id="3" name="Content Placeholder 2"/>
          <p:cNvSpPr>
            <a:spLocks noGrp="1"/>
          </p:cNvSpPr>
          <p:nvPr>
            <p:ph idx="1"/>
          </p:nvPr>
        </p:nvSpPr>
        <p:spPr/>
        <p:txBody>
          <a:bodyPr/>
          <a:lstStyle/>
          <a:p>
            <a:pPr algn="ctr">
              <a:buNone/>
            </a:pPr>
            <a:r>
              <a:rPr lang="de-DE" smtClean="0"/>
              <a:t>Thank </a:t>
            </a:r>
            <a:r>
              <a:rPr lang="de-DE" smtClean="0"/>
              <a:t>you</a:t>
            </a:r>
            <a:r>
              <a:rPr lang="ka-GE" smtClean="0"/>
              <a:t> </a:t>
            </a:r>
            <a:r>
              <a:rPr lang="en-US" smtClean="0"/>
              <a:t>for your attention!</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de-DE" sz="3200" smtClean="0"/>
              <a:t>Mythological, epic and literary heroes in one folktale</a:t>
            </a:r>
            <a:r>
              <a:rPr lang="de-DE" smtClean="0"/>
              <a:t>   </a:t>
            </a:r>
            <a:endParaRPr lang="en-US"/>
          </a:p>
        </p:txBody>
      </p:sp>
      <p:sp>
        <p:nvSpPr>
          <p:cNvPr id="8" name="Content Placeholder 7"/>
          <p:cNvSpPr>
            <a:spLocks noGrp="1"/>
          </p:cNvSpPr>
          <p:nvPr>
            <p:ph sz="half" idx="1"/>
          </p:nvPr>
        </p:nvSpPr>
        <p:spPr/>
        <p:txBody>
          <a:bodyPr/>
          <a:lstStyle/>
          <a:p>
            <a:endParaRPr lang="de-DE" smtClean="0"/>
          </a:p>
          <a:p>
            <a:pPr algn="ctr"/>
            <a:endParaRPr lang="de-DE" smtClean="0"/>
          </a:p>
          <a:p>
            <a:r>
              <a:rPr lang="de-DE" smtClean="0"/>
              <a:t>Amiran</a:t>
            </a:r>
          </a:p>
          <a:p>
            <a:r>
              <a:rPr lang="de-DE" smtClean="0"/>
              <a:t>Tariel</a:t>
            </a:r>
          </a:p>
          <a:p>
            <a:r>
              <a:rPr lang="de-DE" smtClean="0"/>
              <a:t>Rostom</a:t>
            </a:r>
            <a:endParaRPr lang="en-US"/>
          </a:p>
        </p:txBody>
      </p:sp>
      <p:pic>
        <p:nvPicPr>
          <p:cNvPr id="5" name="Content Placeholder 4" descr="Avtandili.JPG"/>
          <p:cNvPicPr>
            <a:picLocks noGrp="1" noChangeAspect="1"/>
          </p:cNvPicPr>
          <p:nvPr>
            <p:ph sz="half" idx="2"/>
          </p:nvPr>
        </p:nvPicPr>
        <p:blipFill>
          <a:blip r:embed="rId2" cstate="print"/>
          <a:stretch>
            <a:fillRect/>
          </a:stretch>
        </p:blipFill>
        <p:spPr>
          <a:xfrm>
            <a:off x="4970264" y="1600200"/>
            <a:ext cx="3394472"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100" smtClean="0"/>
              <a:t>Amiran - a mythological hero, chained in a cave in the mountains of the Caucasus. </a:t>
            </a:r>
            <a:r>
              <a:rPr lang="en-US" smtClean="0"/>
              <a:t/>
            </a:r>
            <a:br>
              <a:rPr lang="en-US" smtClean="0"/>
            </a:br>
            <a:endParaRPr lang="en-US"/>
          </a:p>
        </p:txBody>
      </p:sp>
      <p:pic>
        <p:nvPicPr>
          <p:cNvPr id="12" name="Content Placeholder 11" descr="FB_IMG_1628931704366.jpg"/>
          <p:cNvPicPr>
            <a:picLocks noGrp="1" noChangeAspect="1"/>
          </p:cNvPicPr>
          <p:nvPr>
            <p:ph sz="half" idx="2"/>
          </p:nvPr>
        </p:nvPicPr>
        <p:blipFill>
          <a:blip r:embed="rId2"/>
          <a:stretch>
            <a:fillRect/>
          </a:stretch>
        </p:blipFill>
        <p:spPr>
          <a:xfrm>
            <a:off x="5056437" y="1600200"/>
            <a:ext cx="3222126" cy="4525963"/>
          </a:xfrm>
        </p:spPr>
      </p:pic>
      <p:pic>
        <p:nvPicPr>
          <p:cNvPr id="11" name="Content Placeholder 10" descr="Amirani_and_qamari.jpg"/>
          <p:cNvPicPr>
            <a:picLocks noGrp="1" noChangeAspect="1"/>
          </p:cNvPicPr>
          <p:nvPr>
            <p:ph sz="half" idx="1"/>
          </p:nvPr>
        </p:nvPicPr>
        <p:blipFill>
          <a:blip r:embed="rId3"/>
          <a:stretch>
            <a:fillRect/>
          </a:stretch>
        </p:blipFill>
        <p:spPr>
          <a:xfrm>
            <a:off x="743056" y="1600200"/>
            <a:ext cx="3466888"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smtClean="0"/>
              <a:t>Tariel - a protagonist of the poem </a:t>
            </a:r>
            <a:r>
              <a:rPr lang="en-GB" sz="2700" i="1" smtClean="0"/>
              <a:t>The Knight in the Panther’s Skin</a:t>
            </a:r>
            <a:r>
              <a:rPr lang="en-GB" sz="2700" smtClean="0"/>
              <a:t> by Shota Rustaveli </a:t>
            </a:r>
            <a:r>
              <a:rPr lang="en-US" smtClean="0"/>
              <a:t/>
            </a:r>
            <a:br>
              <a:rPr lang="en-US" smtClean="0"/>
            </a:br>
            <a:endParaRPr lang="en-US"/>
          </a:p>
        </p:txBody>
      </p:sp>
      <p:pic>
        <p:nvPicPr>
          <p:cNvPr id="6" name="Content Placeholder 5" descr="200px-Shota_Rustaveli.jpg"/>
          <p:cNvPicPr>
            <a:picLocks noGrp="1" noChangeAspect="1"/>
          </p:cNvPicPr>
          <p:nvPr>
            <p:ph sz="half" idx="1"/>
          </p:nvPr>
        </p:nvPicPr>
        <p:blipFill>
          <a:blip r:embed="rId2"/>
          <a:stretch>
            <a:fillRect/>
          </a:stretch>
        </p:blipFill>
        <p:spPr>
          <a:xfrm>
            <a:off x="928662" y="1357298"/>
            <a:ext cx="2991097" cy="5040000"/>
          </a:xfrm>
        </p:spPr>
      </p:pic>
      <p:sp>
        <p:nvSpPr>
          <p:cNvPr id="5" name="Content Placeholder 4"/>
          <p:cNvSpPr>
            <a:spLocks noGrp="1"/>
          </p:cNvSpPr>
          <p:nvPr>
            <p:ph sz="half" idx="2"/>
          </p:nvPr>
        </p:nvSpPr>
        <p:spPr/>
        <p:txBody>
          <a:bodyPr>
            <a:normAutofit fontScale="92500" lnSpcReduction="20000"/>
          </a:bodyPr>
          <a:lstStyle/>
          <a:p>
            <a:pPr>
              <a:buNone/>
            </a:pPr>
            <a:endParaRPr lang="de-DE" smtClean="0"/>
          </a:p>
          <a:p>
            <a:pPr>
              <a:buNone/>
            </a:pPr>
            <a:endParaRPr lang="de-DE" smtClean="0"/>
          </a:p>
          <a:p>
            <a:pPr>
              <a:buNone/>
            </a:pPr>
            <a:endParaRPr lang="de-DE" smtClean="0"/>
          </a:p>
          <a:p>
            <a:pPr>
              <a:buNone/>
            </a:pPr>
            <a:endParaRPr lang="de-DE" smtClean="0"/>
          </a:p>
          <a:p>
            <a:pPr>
              <a:buNone/>
            </a:pPr>
            <a:endParaRPr lang="de-DE" smtClean="0"/>
          </a:p>
          <a:p>
            <a:pPr>
              <a:buNone/>
            </a:pPr>
            <a:endParaRPr lang="de-DE" smtClean="0"/>
          </a:p>
          <a:p>
            <a:pPr>
              <a:buNone/>
            </a:pPr>
            <a:endParaRPr lang="de-DE" smtClean="0"/>
          </a:p>
          <a:p>
            <a:pPr>
              <a:buNone/>
            </a:pPr>
            <a:endParaRPr lang="de-DE" smtClean="0"/>
          </a:p>
          <a:p>
            <a:pPr>
              <a:buNone/>
            </a:pPr>
            <a:r>
              <a:rPr lang="de-DE" sz="1600" smtClean="0"/>
              <a:t>        Shota Rustaveli fresco in the </a:t>
            </a:r>
          </a:p>
          <a:p>
            <a:pPr>
              <a:buNone/>
            </a:pPr>
            <a:r>
              <a:rPr lang="de-DE" sz="1600" smtClean="0"/>
              <a:t>        Monastery of the Cross in Jerusalem</a:t>
            </a:r>
          </a:p>
          <a:p>
            <a:pPr>
              <a:buNone/>
            </a:pPr>
            <a:endParaRPr lang="de-DE" sz="1600" smtClean="0"/>
          </a:p>
          <a:p>
            <a:pPr algn="ctr">
              <a:buNone/>
            </a:pPr>
            <a:r>
              <a:rPr lang="de-DE" sz="1600" smtClean="0"/>
              <a:t>     13th century</a:t>
            </a:r>
            <a:r>
              <a:rPr lang="de-DE" sz="2400" smtClean="0"/>
              <a:t> </a:t>
            </a: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smtClean="0"/>
              <a:t>Rostom - a character of the poem </a:t>
            </a:r>
            <a:r>
              <a:rPr lang="en-GB" sz="2800" i="1" smtClean="0"/>
              <a:t>Shahnameh</a:t>
            </a:r>
            <a:r>
              <a:rPr lang="en-GB" sz="2800" smtClean="0"/>
              <a:t> by Firdawsi, Persian writer of the eleventh century. </a:t>
            </a:r>
            <a:r>
              <a:rPr lang="en-US" sz="2800" smtClean="0"/>
              <a:t/>
            </a:r>
            <a:br>
              <a:rPr lang="en-US" sz="2800" smtClean="0"/>
            </a:br>
            <a:endParaRPr lang="en-US" sz="2800"/>
          </a:p>
        </p:txBody>
      </p:sp>
      <p:pic>
        <p:nvPicPr>
          <p:cNvPr id="6" name="Content Placeholder 5" descr="300px-Georgian_manuscript_(Shahname).jpg"/>
          <p:cNvPicPr>
            <a:picLocks noGrp="1" noChangeAspect="1"/>
          </p:cNvPicPr>
          <p:nvPr>
            <p:ph sz="half" idx="1"/>
          </p:nvPr>
        </p:nvPicPr>
        <p:blipFill>
          <a:blip r:embed="rId2"/>
          <a:stretch>
            <a:fillRect/>
          </a:stretch>
        </p:blipFill>
        <p:spPr>
          <a:xfrm>
            <a:off x="857224" y="1357298"/>
            <a:ext cx="3315790" cy="5040000"/>
          </a:xfrm>
        </p:spPr>
      </p:pic>
      <p:sp>
        <p:nvSpPr>
          <p:cNvPr id="5" name="Content Placeholder 4"/>
          <p:cNvSpPr>
            <a:spLocks noGrp="1"/>
          </p:cNvSpPr>
          <p:nvPr>
            <p:ph sz="half" idx="2"/>
          </p:nvPr>
        </p:nvSpPr>
        <p:spPr/>
        <p:txBody>
          <a:bodyPr>
            <a:normAutofit/>
          </a:bodyPr>
          <a:lstStyle/>
          <a:p>
            <a:pPr>
              <a:buNone/>
            </a:pPr>
            <a:endParaRPr lang="de-DE" smtClean="0"/>
          </a:p>
          <a:p>
            <a:pPr>
              <a:buNone/>
            </a:pPr>
            <a:endParaRPr lang="de-DE" smtClean="0"/>
          </a:p>
          <a:p>
            <a:pPr>
              <a:buNone/>
            </a:pPr>
            <a:endParaRPr lang="de-DE" smtClean="0"/>
          </a:p>
          <a:p>
            <a:pPr>
              <a:buNone/>
            </a:pPr>
            <a:endParaRPr lang="de-DE" smtClean="0"/>
          </a:p>
          <a:p>
            <a:pPr>
              <a:buNone/>
            </a:pPr>
            <a:endParaRPr lang="de-DE" smtClean="0"/>
          </a:p>
          <a:p>
            <a:pPr>
              <a:buNone/>
            </a:pPr>
            <a:endParaRPr lang="de-DE" smtClean="0"/>
          </a:p>
          <a:p>
            <a:pPr>
              <a:buNone/>
            </a:pPr>
            <a:endParaRPr lang="de-DE" smtClean="0"/>
          </a:p>
          <a:p>
            <a:pPr>
              <a:buNone/>
            </a:pPr>
            <a:r>
              <a:rPr lang="de-DE" sz="2000" smtClean="0"/>
              <a:t>Georgian manuscript of </a:t>
            </a:r>
            <a:r>
              <a:rPr lang="de-DE" sz="2000" i="1" smtClean="0"/>
              <a:t>Shahnameh</a:t>
            </a:r>
          </a:p>
          <a:p>
            <a:pPr>
              <a:buNone/>
            </a:pPr>
            <a:r>
              <a:rPr lang="de-DE" sz="1600" smtClean="0"/>
              <a:t>17th century</a:t>
            </a:r>
          </a:p>
          <a:p>
            <a:pPr>
              <a:buNone/>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smtClean="0"/>
              <a:t>Archival sourses</a:t>
            </a:r>
            <a:endParaRPr lang="en-US"/>
          </a:p>
        </p:txBody>
      </p:sp>
      <p:sp>
        <p:nvSpPr>
          <p:cNvPr id="16" name="Text Placeholder 15"/>
          <p:cNvSpPr>
            <a:spLocks noGrp="1"/>
          </p:cNvSpPr>
          <p:nvPr>
            <p:ph type="body" idx="1"/>
          </p:nvPr>
        </p:nvSpPr>
        <p:spPr>
          <a:xfrm>
            <a:off x="357158" y="1643050"/>
            <a:ext cx="4040188" cy="960453"/>
          </a:xfrm>
        </p:spPr>
        <p:txBody>
          <a:bodyPr>
            <a:normAutofit fontScale="92500" lnSpcReduction="20000"/>
          </a:bodyPr>
          <a:lstStyle/>
          <a:p>
            <a:pPr algn="ctr"/>
            <a:r>
              <a:rPr lang="en-GB" smtClean="0"/>
              <a:t>Folklore Archive of Shota Rustaveli Institute of Georgian Literature</a:t>
            </a:r>
          </a:p>
        </p:txBody>
      </p:sp>
      <p:sp>
        <p:nvSpPr>
          <p:cNvPr id="3" name="Content Placeholder 2"/>
          <p:cNvSpPr>
            <a:spLocks noGrp="1"/>
          </p:cNvSpPr>
          <p:nvPr>
            <p:ph sz="half" idx="2"/>
          </p:nvPr>
        </p:nvSpPr>
        <p:spPr/>
        <p:txBody>
          <a:bodyPr/>
          <a:lstStyle/>
          <a:p>
            <a:endParaRPr lang="en-GB" smtClean="0"/>
          </a:p>
          <a:p>
            <a:endParaRPr lang="en-GB" smtClean="0"/>
          </a:p>
        </p:txBody>
      </p:sp>
      <p:sp>
        <p:nvSpPr>
          <p:cNvPr id="17" name="Text Placeholder 16"/>
          <p:cNvSpPr>
            <a:spLocks noGrp="1"/>
          </p:cNvSpPr>
          <p:nvPr>
            <p:ph type="body" sz="quarter" idx="3"/>
          </p:nvPr>
        </p:nvSpPr>
        <p:spPr>
          <a:xfrm>
            <a:off x="4857752" y="3286124"/>
            <a:ext cx="4041775" cy="639762"/>
          </a:xfrm>
        </p:spPr>
        <p:txBody>
          <a:bodyPr>
            <a:normAutofit fontScale="92500" lnSpcReduction="20000"/>
          </a:bodyPr>
          <a:lstStyle/>
          <a:p>
            <a:pPr algn="ctr"/>
            <a:r>
              <a:rPr lang="en-GB" smtClean="0"/>
              <a:t>Archive of the State Folklore Centre of Georgia</a:t>
            </a:r>
            <a:endParaRPr lang="en-US"/>
          </a:p>
        </p:txBody>
      </p:sp>
      <p:pic>
        <p:nvPicPr>
          <p:cNvPr id="15" name="Content Placeholder 14" descr="folkloriscentri-1.jpg"/>
          <p:cNvPicPr>
            <a:picLocks noGrp="1" noChangeAspect="1"/>
          </p:cNvPicPr>
          <p:nvPr>
            <p:ph sz="quarter" idx="4"/>
          </p:nvPr>
        </p:nvPicPr>
        <p:blipFill>
          <a:blip r:embed="rId2"/>
          <a:stretch>
            <a:fillRect/>
          </a:stretch>
        </p:blipFill>
        <p:spPr>
          <a:xfrm>
            <a:off x="4857752" y="3929066"/>
            <a:ext cx="4041775" cy="2340839"/>
          </a:xfrm>
        </p:spPr>
      </p:pic>
      <p:pic>
        <p:nvPicPr>
          <p:cNvPr id="18" name="Picture 17" descr="index.jpg"/>
          <p:cNvPicPr>
            <a:picLocks noChangeAspect="1"/>
          </p:cNvPicPr>
          <p:nvPr/>
        </p:nvPicPr>
        <p:blipFill>
          <a:blip r:embed="rId3"/>
          <a:stretch>
            <a:fillRect/>
          </a:stretch>
        </p:blipFill>
        <p:spPr>
          <a:xfrm>
            <a:off x="571472" y="2571744"/>
            <a:ext cx="3491275" cy="180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Variants</a:t>
            </a:r>
            <a:endParaRPr lang="en-US"/>
          </a:p>
        </p:txBody>
      </p:sp>
      <p:sp>
        <p:nvSpPr>
          <p:cNvPr id="3" name="Content Placeholder 2"/>
          <p:cNvSpPr>
            <a:spLocks noGrp="1"/>
          </p:cNvSpPr>
          <p:nvPr>
            <p:ph sz="half" idx="1"/>
          </p:nvPr>
        </p:nvSpPr>
        <p:spPr/>
        <p:txBody>
          <a:bodyPr>
            <a:normAutofit fontScale="92500" lnSpcReduction="10000"/>
          </a:bodyPr>
          <a:lstStyle/>
          <a:p>
            <a:r>
              <a:rPr lang="en-GB" smtClean="0"/>
              <a:t>recorded by Petre Umikashvili, a Georgian folklorist, in 1871 (Shota Rustaveli Institute of Georgian Literature). </a:t>
            </a:r>
          </a:p>
          <a:p>
            <a:endParaRPr lang="en-GB" smtClean="0"/>
          </a:p>
          <a:p>
            <a:r>
              <a:rPr lang="en-GB" smtClean="0"/>
              <a:t>recorded by M. Khutsishvili in 1937 (Archive of the State Folklore Centre of Georgia).</a:t>
            </a:r>
            <a:endParaRPr lang="en-US"/>
          </a:p>
        </p:txBody>
      </p:sp>
      <p:pic>
        <p:nvPicPr>
          <p:cNvPr id="5" name="Content Placeholder 4" descr="index.jpg"/>
          <p:cNvPicPr>
            <a:picLocks noGrp="1" noChangeAspect="1"/>
          </p:cNvPicPr>
          <p:nvPr>
            <p:ph sz="half" idx="2"/>
          </p:nvPr>
        </p:nvPicPr>
        <p:blipFill>
          <a:blip r:embed="rId2"/>
          <a:stretch>
            <a:fillRect/>
          </a:stretch>
        </p:blipFill>
        <p:spPr>
          <a:xfrm>
            <a:off x="5357818" y="1643050"/>
            <a:ext cx="2890472" cy="4320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ka-GE" smtClean="0"/>
              <a:t>  </a:t>
            </a:r>
            <a:endParaRPr lang="en-GB"/>
          </a:p>
        </p:txBody>
      </p:sp>
      <p:sp>
        <p:nvSpPr>
          <p:cNvPr id="6" name="Content Placeholder 5"/>
          <p:cNvSpPr>
            <a:spLocks noGrp="1"/>
          </p:cNvSpPr>
          <p:nvPr>
            <p:ph idx="1"/>
          </p:nvPr>
        </p:nvSpPr>
        <p:spPr>
          <a:xfrm>
            <a:off x="457200" y="500042"/>
            <a:ext cx="8229600" cy="6000792"/>
          </a:xfrm>
        </p:spPr>
        <p:txBody>
          <a:bodyPr>
            <a:normAutofit fontScale="77500" lnSpcReduction="20000"/>
          </a:bodyPr>
          <a:lstStyle/>
          <a:p>
            <a:pPr>
              <a:buNone/>
            </a:pPr>
            <a:r>
              <a:rPr lang="en-GB" smtClean="0"/>
              <a:t>Once the three heroes - Amiran, Tariel and Rostom met. ‘Let us tell our stories! Which of them is the most marvellous?’ they said. </a:t>
            </a:r>
          </a:p>
          <a:p>
            <a:pPr>
              <a:buNone/>
            </a:pPr>
            <a:endParaRPr lang="ka-GE" smtClean="0"/>
          </a:p>
          <a:p>
            <a:pPr>
              <a:buNone/>
            </a:pPr>
            <a:r>
              <a:rPr lang="en-GB" smtClean="0"/>
              <a:t>First</a:t>
            </a:r>
            <a:r>
              <a:rPr lang="en-GB" smtClean="0"/>
              <a:t>, Rostom told his adventure: One night I met a man in the field. He was as small as a thumb. I asked him: ‘Where are you going?’ He answered: ‘I am going to steal the herd of horses which belong to Rostom, and where are you going?’ I told him that I was going to steal the herd of horses which belonged to Rostom too. We approached the herd. The marvellous man swooped over the wall. He threw horses upon horses. I was astonished. ‘Who are you?’ I asked him, ‘Are you afraid of anything?’ The marvellous man told me: ‘I am afraid only of a scream of Rostom and a neigh of his horse.’ When I heard this, I screamed. My horse neighed and, the small man disappeared. That was the most marvellous story in my life.</a:t>
            </a:r>
          </a:p>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mtClean="0"/>
              <a:t>  </a:t>
            </a:r>
            <a:endParaRPr lang="en-GB"/>
          </a:p>
        </p:txBody>
      </p:sp>
      <p:sp>
        <p:nvSpPr>
          <p:cNvPr id="3" name="Content Placeholder 2"/>
          <p:cNvSpPr>
            <a:spLocks noGrp="1"/>
          </p:cNvSpPr>
          <p:nvPr>
            <p:ph idx="1"/>
          </p:nvPr>
        </p:nvSpPr>
        <p:spPr>
          <a:xfrm>
            <a:off x="457200" y="571480"/>
            <a:ext cx="8229600" cy="5857916"/>
          </a:xfrm>
        </p:spPr>
        <p:txBody>
          <a:bodyPr>
            <a:normAutofit fontScale="92500" lnSpcReduction="10000"/>
          </a:bodyPr>
          <a:lstStyle/>
          <a:p>
            <a:pPr>
              <a:buNone/>
            </a:pPr>
            <a:r>
              <a:rPr lang="en-GB" smtClean="0"/>
              <a:t>Then Tariel told this story: Once, after a war, eleven knights and myself were lost in the forest. Suddenly we saw an enormous skull. We went inside it and spent the night in there. Next morning we wanted to know whose skull that was. We wished to see that creature alive. We started to pray. After a while, the skull began to grow. Finally, the man woke up. He was as big as a giant. ‘Who are you? How could you breathe new life into me?’ asked the giant. Then he saw the fields and mountains around and became sad: ‘Everything is changed. Everything is a colour of blood. This world has become sinful.’ </a:t>
            </a:r>
          </a:p>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1204</Words>
  <Application>Microsoft Office PowerPoint</Application>
  <PresentationFormat>On-screen Show (4:3)</PresentationFormat>
  <Paragraphs>98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vt:lpstr>
      <vt:lpstr>Mythological, epic and literary heroes in one folktale   </vt:lpstr>
      <vt:lpstr>Amiran - a mythological hero, chained in a cave in the mountains of the Caucasus.  </vt:lpstr>
      <vt:lpstr>Tariel - a protagonist of the poem The Knight in the Panther’s Skin by Shota Rustaveli  </vt:lpstr>
      <vt:lpstr>Rostom - a character of the poem Shahnameh by Firdawsi, Persian writer of the eleventh century.  </vt:lpstr>
      <vt:lpstr>Archival sourses</vt:lpstr>
      <vt:lpstr>Variants</vt:lpstr>
      <vt:lpstr>  </vt:lpstr>
      <vt:lpstr>  </vt:lpstr>
      <vt:lpstr>   </vt:lpstr>
      <vt:lpstr>  </vt:lpstr>
      <vt:lpstr>   </vt:lpstr>
      <vt:lpstr>The Tale of the Three Knights  in a frame</vt:lpstr>
      <vt:lpstr>The stories have folkloric origins related with the motifs:</vt:lpstr>
      <vt:lpstr>Amiran is a son of the pagan goddess, but his godfather is Jesus Christ.  </vt:lpstr>
      <vt:lpstr>  Tariel – distinguished by his wild character as symbolized by his wearing the panther´s skin, an image of a passionate person and true love.</vt:lpstr>
      <vt:lpstr>Rostom – a character who fought and killed his own son Sohrab in the battle. </vt:lpstr>
      <vt:lpstr>In ethnographic reality and everyday Georgian vocabulary</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Elene Gogiashvili</dc:creator>
  <cp:lastModifiedBy>Elene Gogiashvili</cp:lastModifiedBy>
  <cp:revision>360</cp:revision>
  <dcterms:created xsi:type="dcterms:W3CDTF">2020-12-19T12:32:54Z</dcterms:created>
  <dcterms:modified xsi:type="dcterms:W3CDTF">2021-09-05T15:37:04Z</dcterms:modified>
</cp:coreProperties>
</file>